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58" d="100"/>
          <a:sy n="58" d="100"/>
        </p:scale>
        <p:origin x="912" y="40"/>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1</c:v>
                </c:pt>
                <c:pt idx="3">
                  <c:v>45</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Sheet1!$B$2:$B$6</c:f>
              <c:numCache>
                <c:formatCode>0.0</c:formatCode>
                <c:ptCount val="5"/>
                <c:pt idx="0">
                  <c:v>8.1999999999999993</c:v>
                </c:pt>
                <c:pt idx="1">
                  <c:v>8.1</c:v>
                </c:pt>
                <c:pt idx="2">
                  <c:v>7.5</c:v>
                </c:pt>
                <c:pt idx="3">
                  <c:v>7.4</c:v>
                </c:pt>
                <c:pt idx="4">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Sheet1!$C$2:$C$6</c:f>
              <c:numCache>
                <c:formatCode>0.0</c:formatCode>
                <c:ptCount val="5"/>
                <c:pt idx="0">
                  <c:v>1.8000000000000007</c:v>
                </c:pt>
                <c:pt idx="1">
                  <c:v>1.9000000000000004</c:v>
                </c:pt>
                <c:pt idx="2">
                  <c:v>2.5</c:v>
                </c:pt>
                <c:pt idx="3">
                  <c:v>2.5999999999999996</c:v>
                </c:pt>
                <c:pt idx="4">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Sheet1!$B$2:$B$6</c:f>
              <c:numCache>
                <c:formatCode>0.0</c:formatCode>
                <c:ptCount val="5"/>
                <c:pt idx="0">
                  <c:v>6.2</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Sheet1!$C$2:$C$6</c:f>
              <c:numCache>
                <c:formatCode>0.0</c:formatCode>
                <c:ptCount val="5"/>
                <c:pt idx="0">
                  <c:v>3.8</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0.12722289855499991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9.9582999999999977E-2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1.0396339999999995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9.9582999999999977E-2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0.35719400000000068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0.55858800000000031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6.67943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0.11251017342530023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0.10190999999999928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1.063923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0.10191000000000017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0.36553999999999931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0.76516600000000068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6.970669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1.341075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0.49388200000000015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0.13769099999999934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1.4374700000000011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0.13769099999999845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0.40260231179690109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8.290851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3.55850000000002E-2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0.36595299999999931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0.10202500000000025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1.065124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0.10202500000000025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0.36595199999999917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0.53566600000000086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7.0374600000000003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0.13350300000000015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0.34119900000000047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9.512399999999932E-2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0.99307899999999982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9.5124000000000208E-2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0.34119899999999959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0.77142400000000144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8.4289129999999997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2.8822999999999155E-2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0.16246399999999994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4.5294000000000167E-2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0.4728589999999997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4.5294000000000167E-2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0.16246300000000069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0.10502900000000004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8.8079780000000003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2</c:v>
                </c:pt>
                <c:pt idx="1">
                  <c:v>37</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3.5730169475756002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0.35892805242439962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0.10093900000000033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1.0537909999999995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0.10093900000000033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0.36205900000000035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0.65912099999999985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4.6852989999999997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0.26580199999999987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0.36554999999999982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0.10191200000000045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1.0639519999999996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0.1019129999999997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0.36554900000000057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0.80042599999999986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6.5783829999999996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0.30988898525759989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0.16395599999999977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1.711678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0.16395600000000066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0.58809299999999887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0.56984200000000129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6.9906610000000002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0.80692299999999939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0.43382900000000024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0.12094800000000028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1.2626809999999997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0.12094899999999953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0.4338280000000001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0.314114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8.0226740000000003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1.0748890000000002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0.46257400000000004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0.12896199999999958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1.3463470000000006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0.12896199999999958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0.46257400000000004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0.73799400000000048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6.3607880000000003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hospital lighting?</c:v>
                </c:pt>
                <c:pt idx="1">
                  <c:v>Operations and procedures Q34. After the operations or procedures, how well did hospital staff explain how the operation or procedure had gone?</c:v>
                </c:pt>
                <c:pt idx="2">
                  <c:v>Leaving hospital Q39. Before you left hospital, were you given any information about what you should or should not do after leaving hospital?</c:v>
                </c:pt>
                <c:pt idx="3">
                  <c:v>The hospital and ward Q13. Did you get enough help from staff to eat your meals?</c:v>
                </c:pt>
                <c:pt idx="4">
                  <c:v>Operations and procedures Q33. Beforehand, how well did hospital staff explain how you might feel after you had the operations or procedures?</c:v>
                </c:pt>
              </c:strCache>
            </c:strRef>
          </c:cat>
          <c:val>
            <c:numRef>
              <c:f>Sheet1!$B$2:$B$6</c:f>
              <c:numCache>
                <c:formatCode>0.0</c:formatCode>
                <c:ptCount val="5"/>
                <c:pt idx="0">
                  <c:v>8.6</c:v>
                </c:pt>
                <c:pt idx="1">
                  <c:v>8.3000000000000007</c:v>
                </c:pt>
                <c:pt idx="2">
                  <c:v>8.4</c:v>
                </c:pt>
                <c:pt idx="3">
                  <c:v>7.9</c:v>
                </c:pt>
                <c:pt idx="4">
                  <c:v>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hospital lighting?</c:v>
                </c:pt>
                <c:pt idx="1">
                  <c:v>Operations and procedures Q34. After the operations or procedures, how well did hospital staff explain how the operation or procedure had gone?</c:v>
                </c:pt>
                <c:pt idx="2">
                  <c:v>Leaving hospital Q39. Before you left hospital, were you given any information about what you should or should not do after leaving hospital?</c:v>
                </c:pt>
                <c:pt idx="3">
                  <c:v>The hospital and ward Q13. Did you get enough help from staff to eat your meals?</c:v>
                </c:pt>
                <c:pt idx="4">
                  <c:v>Operations and procedures Q33. Beforehand, how well did hospital staff explain how you might feel after you had the operations or procedures?</c:v>
                </c:pt>
              </c:strCache>
            </c:strRef>
          </c:cat>
          <c:val>
            <c:numRef>
              <c:f>Sheet1!$C$2:$C$6</c:f>
              <c:numCache>
                <c:formatCode>0.0</c:formatCode>
                <c:ptCount val="5"/>
                <c:pt idx="0">
                  <c:v>8.1</c:v>
                </c:pt>
                <c:pt idx="1">
                  <c:v>7.9</c:v>
                </c:pt>
                <c:pt idx="2">
                  <c:v>8</c:v>
                </c:pt>
                <c:pt idx="3">
                  <c:v>7.5</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Your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Your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Your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Your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Your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Your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Your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Your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1.47248812272351</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Sheet1!$B$2:$B$6</c:f>
              <c:numCache>
                <c:formatCode>0.0</c:formatCode>
                <c:ptCount val="5"/>
                <c:pt idx="0">
                  <c:v>3.4</c:v>
                </c:pt>
                <c:pt idx="1">
                  <c:v>2.5</c:v>
                </c:pt>
                <c:pt idx="2">
                  <c:v>2.5</c:v>
                </c:pt>
                <c:pt idx="3">
                  <c:v>2.5</c:v>
                </c:pt>
                <c:pt idx="4">
                  <c:v>2.4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Sheet1!$C$2:$C$6</c:f>
              <c:numCache>
                <c:formatCode>0.0</c:formatCode>
                <c:ptCount val="5"/>
                <c:pt idx="0">
                  <c:v>6.6</c:v>
                </c:pt>
                <c:pt idx="1">
                  <c:v>7.5</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Sheet1!$B$2:$B$6</c:f>
              <c:numCache>
                <c:formatCode>0.0</c:formatCode>
                <c:ptCount val="5"/>
                <c:pt idx="0">
                  <c:v>1.2</c:v>
                </c:pt>
                <c:pt idx="1">
                  <c:v>1.2</c:v>
                </c:pt>
                <c:pt idx="2">
                  <c:v>1.2</c:v>
                </c:pt>
                <c:pt idx="3">
                  <c:v>1.2</c:v>
                </c:pt>
                <c:pt idx="4">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Sheet1!$C$2:$C$6</c:f>
              <c:numCache>
                <c:formatCode>0.0</c:formatCode>
                <c:ptCount val="5"/>
                <c:pt idx="0">
                  <c:v>8.8000000000000007</c:v>
                </c:pt>
                <c:pt idx="1">
                  <c:v>8.8000000000000007</c:v>
                </c:pt>
                <c:pt idx="2">
                  <c:v>8.8000000000000007</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5.1376557190600025E-2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0.133266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1.3912740000000001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0.13326599999999988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0.47801000000000027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0.75637899999999991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1.472488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Your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Your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Your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Your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Your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Your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Your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Your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9.0140868830595604</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Q2. How did you feel about the length of time you were on the waiting list before your admission to hospital?</c:v>
                </c:pt>
                <c:pt idx="1">
                  <c:v>Leaving hospital Q43. Did hospital staff tell you who to contact if you were worried about your condition or treatment after you left hospital?</c:v>
                </c:pt>
                <c:pt idx="2">
                  <c:v>The hospital and ward Q14. Were you able to get hospital food outside of set meal times?</c:v>
                </c:pt>
                <c:pt idx="3">
                  <c:v>The hospital and ward Q4. Did you get help from staff to keep in touch with your family and friends?</c:v>
                </c:pt>
                <c:pt idx="4">
                  <c:v>Nurses Q21. When nurses spoke about your care in front of you, were you included in the conversation?</c:v>
                </c:pt>
              </c:strCache>
            </c:strRef>
          </c:cat>
          <c:val>
            <c:numRef>
              <c:f>Sheet1!$B$2:$B$6</c:f>
              <c:numCache>
                <c:formatCode>0.0</c:formatCode>
                <c:ptCount val="5"/>
                <c:pt idx="0">
                  <c:v>6.4</c:v>
                </c:pt>
                <c:pt idx="1">
                  <c:v>7</c:v>
                </c:pt>
                <c:pt idx="2">
                  <c:v>5.4</c:v>
                </c:pt>
                <c:pt idx="3">
                  <c:v>7.3</c:v>
                </c:pt>
                <c:pt idx="4">
                  <c:v>8.1999999999999993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Q2. How did you feel about the length of time you were on the waiting list before your admission to hospital?</c:v>
                </c:pt>
                <c:pt idx="1">
                  <c:v>Leaving hospital Q43. Did hospital staff tell you who to contact if you were worried about your condition or treatment after you left hospital?</c:v>
                </c:pt>
                <c:pt idx="2">
                  <c:v>The hospital and ward Q14. Were you able to get hospital food outside of set meal times?</c:v>
                </c:pt>
                <c:pt idx="3">
                  <c:v>The hospital and ward Q4. Did you get help from staff to keep in touch with your family and friends?</c:v>
                </c:pt>
                <c:pt idx="4">
                  <c:v>Nurses Q21. When nurses spoke about your care in front of you, were you included in the conversation?</c:v>
                </c:pt>
              </c:strCache>
            </c:strRef>
          </c:cat>
          <c:val>
            <c:numRef>
              <c:f>Sheet1!$C$2:$C$6</c:f>
              <c:numCache>
                <c:formatCode>0.0</c:formatCode>
                <c:ptCount val="5"/>
                <c:pt idx="0">
                  <c:v>7.5</c:v>
                </c:pt>
                <c:pt idx="1">
                  <c:v>7.6</c:v>
                </c:pt>
                <c:pt idx="2">
                  <c:v>5.9</c:v>
                </c:pt>
                <c:pt idx="3">
                  <c:v>7.7</c:v>
                </c:pt>
                <c:pt idx="4">
                  <c:v>8.6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Sheet1!$B$2:$B$6</c:f>
              <c:numCache>
                <c:formatCode>0.0</c:formatCode>
                <c:ptCount val="5"/>
                <c:pt idx="0">
                  <c:v>9.6999999999999993</c:v>
                </c:pt>
                <c:pt idx="1">
                  <c:v>9.4</c:v>
                </c:pt>
                <c:pt idx="2">
                  <c:v>9.3000000000000007</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Sheet1!$C$2:$C$6</c:f>
              <c:numCache>
                <c:formatCode>0.0</c:formatCode>
                <c:ptCount val="5"/>
                <c:pt idx="0">
                  <c:v>0.30000000000000071</c:v>
                </c:pt>
                <c:pt idx="1">
                  <c:v>0.59999999999999964</c:v>
                </c:pt>
                <c:pt idx="2">
                  <c:v>0.69999999999999929</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Sheet1!$B$2:$B$6</c:f>
              <c:numCache>
                <c:formatCode>0.0</c:formatCode>
                <c:ptCount val="5"/>
                <c:pt idx="0">
                  <c:v>8.1999999999999993</c:v>
                </c:pt>
                <c:pt idx="1">
                  <c:v>8.4</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Sheet1!$C$2:$C$6</c:f>
              <c:numCache>
                <c:formatCode>0.0</c:formatCode>
                <c:ptCount val="5"/>
                <c:pt idx="0">
                  <c:v>1.8000000000000007</c:v>
                </c:pt>
                <c:pt idx="1">
                  <c:v>1.5999999999999996</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0.20655900000000038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0.2395700000000005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6.6791000000000267E-2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0.69728099999999849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6.6791000000000267E-2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0.2395700000000005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3.4017000000000408E-2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9.014087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Your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Your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Your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Your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Your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Your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Your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Your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8.0550799577536196</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Sheet1!$B$2:$B$6</c:f>
              <c:numCache>
                <c:formatCode>0.0</c:formatCode>
                <c:ptCount val="5"/>
                <c:pt idx="0">
                  <c:v>9</c:v>
                </c:pt>
                <c:pt idx="1">
                  <c:v>8.8000000000000007</c:v>
                </c:pt>
                <c:pt idx="2">
                  <c:v>8.5</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Sheet1!$C$2:$C$6</c:f>
              <c:numCache>
                <c:formatCode>0.0</c:formatCode>
                <c:ptCount val="5"/>
                <c:pt idx="0">
                  <c:v>1</c:v>
                </c:pt>
                <c:pt idx="1">
                  <c:v>1.1999999999999993</c:v>
                </c:pt>
                <c:pt idx="2">
                  <c:v>1.5</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Sheet1!$B$2:$B$6</c:f>
              <c:numCache>
                <c:formatCode>0.0</c:formatCode>
                <c:ptCount val="5"/>
                <c:pt idx="0">
                  <c:v>7.4</c:v>
                </c:pt>
                <c:pt idx="1">
                  <c:v>7.4</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Sheet1!$C$2:$C$6</c:f>
              <c:numCache>
                <c:formatCode>0.0</c:formatCode>
                <c:ptCount val="5"/>
                <c:pt idx="0">
                  <c:v>2.5999999999999996</c:v>
                </c:pt>
                <c:pt idx="1">
                  <c:v>2.5999999999999996</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0.24577202827430078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8.4626999999999342E-2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0.88348799999999983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8.462600000000009E-2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0.30354700000000001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0.43138000000000076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8.0550800000000002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4.0999999999999996</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8.6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Your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Your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Your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Your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Your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Your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Your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Your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6.4756829679899397</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Sheet1!$B$2:$B$6</c:f>
              <c:numCache>
                <c:formatCode>0.0</c:formatCode>
                <c:ptCount val="5"/>
                <c:pt idx="0">
                  <c:v>8.6999999999999993</c:v>
                </c:pt>
                <c:pt idx="1">
                  <c:v>8.3000000000000007</c:v>
                </c:pt>
                <c:pt idx="2">
                  <c:v>7.6</c:v>
                </c:pt>
                <c:pt idx="3">
                  <c:v>7.6</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Sheet1!$C$2:$C$6</c:f>
              <c:numCache>
                <c:formatCode>0.0</c:formatCode>
                <c:ptCount val="5"/>
                <c:pt idx="0">
                  <c:v>1.3000000000000007</c:v>
                </c:pt>
                <c:pt idx="1">
                  <c:v>1.6999999999999993</c:v>
                </c:pt>
                <c:pt idx="2">
                  <c:v>2.4000000000000004</c:v>
                </c:pt>
                <c:pt idx="3">
                  <c:v>2.4000000000000004</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10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Sheet1!$B$2:$B$6</c:f>
              <c:numCache>
                <c:formatCode>0.0</c:formatCode>
                <c:ptCount val="5"/>
                <c:pt idx="0">
                  <c:v>6.2</c:v>
                </c:pt>
                <c:pt idx="1">
                  <c:v>6.3</c:v>
                </c:pt>
                <c:pt idx="2">
                  <c:v>6.5</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Sheet1!$C$2:$C$6</c:f>
              <c:numCache>
                <c:formatCode>0.0</c:formatCode>
                <c:ptCount val="5"/>
                <c:pt idx="0">
                  <c:v>3.8</c:v>
                </c:pt>
                <c:pt idx="1">
                  <c:v>3.7</c:v>
                </c:pt>
                <c:pt idx="2">
                  <c:v>3.5</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9.9999999999999645E-2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0.47375644194089972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0.16900500000000029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1.764386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0.77520800000000101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0.76099499999999942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6.5792830000000002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c:v>
                </c:pt>
                <c:pt idx="1">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c:v>
                </c:pt>
                <c:pt idx="1">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0.59999999999999964</c:v>
                </c:pt>
                <c:pt idx="1">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0.32445365905419976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0.17385900000000021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1.8150559999999993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0.77044202339620149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6.3720829999999999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10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Your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Your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Your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Your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Your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Your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Your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Your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7.6579562450758001</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Sheet1!$B$2:$B$6</c:f>
              <c:numCache>
                <c:formatCode>0.0</c:formatCode>
                <c:ptCount val="5"/>
                <c:pt idx="0">
                  <c:v>8.4</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Sheet1!$C$2:$C$6</c:f>
              <c:numCache>
                <c:formatCode>0.0</c:formatCode>
                <c:ptCount val="5"/>
                <c:pt idx="0">
                  <c:v>1.5999999999999996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4.5999999999999996</c:v>
                </c:pt>
                <c:pt idx="1">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5.4</c:v>
                </c:pt>
                <c:pt idx="1">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Sheet1!$B$2:$B$6</c:f>
              <c:numCache>
                <c:formatCode>0.0</c:formatCode>
                <c:ptCount val="5"/>
                <c:pt idx="0">
                  <c:v>6.9</c:v>
                </c:pt>
                <c:pt idx="1">
                  <c:v>7.1</c:v>
                </c:pt>
                <c:pt idx="2">
                  <c:v>7.1</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Sheet1!$C$2:$C$6</c:f>
              <c:numCache>
                <c:formatCode>0.0</c:formatCode>
                <c:ptCount val="5"/>
                <c:pt idx="0">
                  <c:v>3.0999999999999996</c:v>
                </c:pt>
                <c:pt idx="1">
                  <c:v>2.9000000000000004</c:v>
                </c:pt>
                <c:pt idx="2">
                  <c:v>2.9000000000000004</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1.2</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8.8000000000000007</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69.496899999999997</c:v>
                </c:pt>
                <c:pt idx="1">
                  <c:v>2.8302</c:v>
                </c:pt>
                <c:pt idx="2">
                  <c:v>19.811299999999999</c:v>
                </c:pt>
                <c:pt idx="3">
                  <c:v>4.0880999999999998</c:v>
                </c:pt>
                <c:pt idx="4">
                  <c:v>1.5723</c:v>
                </c:pt>
                <c:pt idx="5">
                  <c:v>2.2012999999999998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6.4167623368964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0.44876266310359991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0.14159800000000011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1.4782550000000008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0.64949199999999863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0.35434900000000091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7.3114229999999996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0.1768570971018999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2.039409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0.8960429999999997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1.5619880000000004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6.1978249999999999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1.6378000000000448E-2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0.34136100000000003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9.5169000000000281E-2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0.99354999999999905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0.43653000000000119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0.41275699999999915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8.2310230000000004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1.9262999999999586E-2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0.31298400000000015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8.725700000000014E-2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0.91095600000000054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0.40024199999999865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0.3770370000000014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8.5606589999999994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0.15662309375560035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0.20571899999999932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2.1476690000000005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0.94360899999999948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0.31810199999999966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6.3779960000000004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1.85840000000006E-2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0.25699000000000005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7.164700000000046E-2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0.74798399999999887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7.164700000000046E-2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0.2569909999999993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8.1884000000000512E-2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8.6814999999999998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0.2033660227920997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0.11306200000000022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1.1803550000000005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0.11306199999999933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0.40554299999999976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0.14749199999999973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7.9813270000000003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8.4094368535800434E-2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0.11889699999999959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1.241263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0.11889700000000047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0.42647000000000013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0.19701399999999936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8.0287310000000005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14.331200000000001</c:v>
                </c:pt>
                <c:pt idx="1">
                  <c:v>0.95540000000000003</c:v>
                </c:pt>
                <c:pt idx="2">
                  <c:v>63.375799999999998</c:v>
                </c:pt>
                <c:pt idx="3">
                  <c:v>7.0064000000000002</c:v>
                </c:pt>
                <c:pt idx="4">
                  <c:v>0</c:v>
                </c:pt>
                <c:pt idx="5">
                  <c:v>4.4585999999999997</c:v>
                </c:pt>
                <c:pt idx="6">
                  <c:v>5.7324999999999999</c:v>
                </c:pt>
                <c:pt idx="7">
                  <c:v>2.2292999999999998</c:v>
                </c:pt>
                <c:pt idx="8">
                  <c:v>1.9108000000000001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0.46494299999999988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0.41565599999999936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0.11588200000000004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1.2097889999999998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0.11588200000000093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0.41565600000000025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0.28927899999999873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8.5553670000000004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0.33929896031469919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0.11529000000000078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1.2036049999999996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0.11528999999999989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0.41353100000000076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0.67548500000000011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7.1154310000000001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0.34984200992979986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0.1464850000000002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1.5292779999999997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0.1464850000000002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0.52542500000000025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0.40947599999999973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7.8771550000000001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0.33888453586259981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0.20089300000000065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2.0972919999999995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0.20089299999999977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0.72058100000000014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0.78936600000000112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5.3611019999999998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0.20157000000000025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0.22141499999999859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6.1729000000001477E-2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0.64444099999999871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6.1728999999999701E-2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0.1738398284104008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9.273892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0.73440000000000005</c:v>
                </c:pt>
                <c:pt idx="1">
                  <c:v>0.26559999999999995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0.73440000000000005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Your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Your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Your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Your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Your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Your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Your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Your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8.6804025975919092</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Sheet1!$B$2:$B$6</c:f>
              <c:numCache>
                <c:formatCode>0.0</c:formatCode>
                <c:ptCount val="5"/>
                <c:pt idx="0">
                  <c:v>9.4</c:v>
                </c:pt>
                <c:pt idx="1">
                  <c:v>9.4</c:v>
                </c:pt>
                <c:pt idx="2">
                  <c:v>8.9</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Sheet1!$C$2:$C$6</c:f>
              <c:numCache>
                <c:formatCode>0.0</c:formatCode>
                <c:ptCount val="5"/>
                <c:pt idx="0">
                  <c:v>0.59999999999999964</c:v>
                </c:pt>
                <c:pt idx="1">
                  <c:v>0.59999999999999964</c:v>
                </c:pt>
                <c:pt idx="2">
                  <c:v>1.0999999999999996</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Sheet1!$B$2:$B$6</c:f>
              <c:numCache>
                <c:formatCode>0.0</c:formatCode>
                <c:ptCount val="5"/>
                <c:pt idx="0">
                  <c:v>8.1</c:v>
                </c:pt>
                <c:pt idx="1">
                  <c:v>8.3000000000000007</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Sheet1!$C$2:$C$6</c:f>
              <c:numCache>
                <c:formatCode>0.0</c:formatCode>
                <c:ptCount val="5"/>
                <c:pt idx="0">
                  <c:v>1.9000000000000004</c:v>
                </c:pt>
                <c:pt idx="1">
                  <c:v>1.6999999999999993</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4.7371000000000052E-2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0.26674799999999976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7.4367000000000516E-2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0.77638599999999869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7.4367000000000516E-2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0.26674799999999976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0.13608200000000004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8.6243809999999996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0.17982717147079974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6.0359999999999303E-2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0.63014800000000015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6.0359999999999303E-2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0.21650400000000047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0.13200900000000004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9.0401360000000004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0.13075323587499987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8.7101000000000539E-2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0.90932299999999877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8.7101000000000539E-2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0.31242199999999976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4.1298000000001167E-2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8.37669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43.589700000000001</c:v>
                </c:pt>
                <c:pt idx="2">
                  <c:v>56.089700000000001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Your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Your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Your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Your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Your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Your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Your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Your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8.2718523142166998</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Sheet1!$B$2:$B$6</c:f>
              <c:numCache>
                <c:formatCode>0.0</c:formatCode>
                <c:ptCount val="5"/>
                <c:pt idx="0">
                  <c:v>9.1</c:v>
                </c:pt>
                <c:pt idx="1">
                  <c:v>8.6</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Sheet1!$C$2:$C$6</c:f>
              <c:numCache>
                <c:formatCode>0.0</c:formatCode>
                <c:ptCount val="5"/>
                <c:pt idx="0">
                  <c:v>0.90000000000000036</c:v>
                </c:pt>
                <c:pt idx="1">
                  <c:v>1.4000000000000004</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Sheet1!$B$2:$B$6</c:f>
              <c:numCache>
                <c:formatCode>0.0</c:formatCode>
                <c:ptCount val="5"/>
                <c:pt idx="0">
                  <c:v>7.6</c:v>
                </c:pt>
                <c:pt idx="1">
                  <c:v>7.7</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Sheet1!$C$2:$C$6</c:f>
              <c:numCache>
                <c:formatCode>0.0</c:formatCode>
                <c:ptCount val="5"/>
                <c:pt idx="0">
                  <c:v>2.4000000000000004</c:v>
                </c:pt>
                <c:pt idx="1">
                  <c:v>2.2999999999999998</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6.4087000000000671E-2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0.30506899999999959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8.5050999999999988E-2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0.88791999999999938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8.5050999999999988E-2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0.30506900000000137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0.11745699999999992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8.4494509999999998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2.1252000000000493E-2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0.25405800000000056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7.0828999999999809E-2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0.73944899999999869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7.0830000000000837E-2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0.23139303551539925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8.9514689999999995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3.6383999999999972E-2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0.32217900000000022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8.9821000000000595E-2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0.9377209999999998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8.9820999999998818E-2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0.32218000000000124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6.9140000000000867E-3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8.1816510000000005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0.39606599999999936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0.37270200000000031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0.10390700000000042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1.0847699999999998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0.10390699999999953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0.37270299999999956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0.70404200000000117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7.5048389999999996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Your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Your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Your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Your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Your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Your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Your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Your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7.8874969155800096</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Sheet1!$B$2:$B$6</c:f>
              <c:numCache>
                <c:formatCode>0.0</c:formatCode>
                <c:ptCount val="5"/>
                <c:pt idx="0">
                  <c:v>8.6999999999999993</c:v>
                </c:pt>
                <c:pt idx="1">
                  <c:v>8.6999999999999993</c:v>
                </c:pt>
                <c:pt idx="2">
                  <c:v>8.1</c:v>
                </c:pt>
                <c:pt idx="3">
                  <c:v>8.1</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Sheet1!$C$2:$C$6</c:f>
              <c:numCache>
                <c:formatCode>0.0</c:formatCode>
                <c:ptCount val="5"/>
                <c:pt idx="0">
                  <c:v>1.3000000000000007</c:v>
                </c:pt>
                <c:pt idx="1">
                  <c:v>1.3000000000000007</c:v>
                </c:pt>
                <c:pt idx="2">
                  <c:v>1.9000000000000004</c:v>
                </c:pt>
                <c:pt idx="3">
                  <c:v>1.9000000000000004</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Sheet1!$B$2:$B$6</c:f>
              <c:numCache>
                <c:formatCode>0.0</c:formatCode>
                <c:ptCount val="5"/>
                <c:pt idx="0">
                  <c:v>7.2</c:v>
                </c:pt>
                <c:pt idx="1">
                  <c:v>7.5</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Sheet1!$C$2:$C$6</c:f>
              <c:numCache>
                <c:formatCode>0.0</c:formatCode>
                <c:ptCount val="5"/>
                <c:pt idx="0">
                  <c:v>2.8</c:v>
                </c:pt>
                <c:pt idx="1">
                  <c:v>2.5</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0.29418699999999998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0.33004499999999926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9.2014000000000706E-2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0.96061300000000038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9.201399999999893E-2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0.33004500000000014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0.11495000000000033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7.8957959999999998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0.15881170072940076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9.4403999999999932E-2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0.98556499999999936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9.4403999999999932E-2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0.33861700000000017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0.55803100000000061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6.8319780000000003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9.1298467603799338E-2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6.9602000000001496E-2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0.72663299999999964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6.960199999999972E-2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0.2496539999999996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0.21253300000000053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8.7863500000000005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9.7160999999999831E-2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0.40945300000000007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0.11415299999999995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1.1917369999999998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0.11415299999999995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0.40945299999999918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0.48120100000000043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7.4736760000000002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0.10281202761539987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0.15192400000000017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1.5860709999999996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0.15192400000000017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0.54493800000000014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1.5198290000000005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5.9227860000000003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4.0880999999999998</c:v>
                </c:pt>
                <c:pt idx="1">
                  <c:v>11.635199999999999</c:v>
                </c:pt>
                <c:pt idx="2">
                  <c:v>18.5535</c:v>
                </c:pt>
                <c:pt idx="3">
                  <c:v>65.723299999999995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9.0390168721000919E-2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4.4219000000000008E-2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0.46164300000000047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4.4219000000000008E-2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0.15860999999999947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0.10168299999999952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9.3786919999999991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0.1345010000000002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0.23495899999999992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6.5504000000000673E-2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0.68385899999999999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6.5504999999999924E-2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0.23495800000000067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0.12404499999999885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8.7637710000000002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0.22592297606460043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9.3314999999999593E-2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0.97419399999999978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9.3315000000000481E-2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0.33471100000000042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0.38168299999999888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8.0469270000000002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Your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Your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Your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Your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Your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Your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Your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Your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8.4250156511152294</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Sheet1!$B$2:$B$6</c:f>
              <c:numCache>
                <c:formatCode>0.0</c:formatCode>
                <c:ptCount val="5"/>
                <c:pt idx="0">
                  <c:v>8.8000000000000007</c:v>
                </c:pt>
                <c:pt idx="1">
                  <c:v>8.8000000000000007</c:v>
                </c:pt>
                <c:pt idx="2">
                  <c:v>8.4</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Sheet1!$C$2:$C$6</c:f>
              <c:numCache>
                <c:formatCode>0.0</c:formatCode>
                <c:ptCount val="5"/>
                <c:pt idx="0">
                  <c:v>1.1999999999999993</c:v>
                </c:pt>
                <c:pt idx="1">
                  <c:v>1.1999999999999993</c:v>
                </c:pt>
                <c:pt idx="2">
                  <c:v>1.5999999999999996</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Sheet1!$B$2:$B$6</c:f>
              <c:numCache>
                <c:formatCode>0.0</c:formatCode>
                <c:ptCount val="5"/>
                <c:pt idx="0">
                  <c:v>7.3</c:v>
                </c:pt>
                <c:pt idx="1">
                  <c:v>7.5</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Sheet1!$C$2:$C$6</c:f>
              <c:numCache>
                <c:formatCode>0.0</c:formatCode>
                <c:ptCount val="5"/>
                <c:pt idx="0">
                  <c:v>2.7</c:v>
                </c:pt>
                <c:pt idx="1">
                  <c:v>2.5</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6.2478999999999729E-2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0.23043300000000144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6.4243999999998636E-2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0.67069000000000045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6.4242999999999384E-2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0.23043400000000069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0.10984000000000016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8.923667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0.51041999999999987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0.26975999999999978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7.520700000000069E-2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0.78515099999999904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7.520700000000069E-2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0.26975999999999978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0.39231299999999969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8.0183509999999991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7.4481999999999715E-2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0.29884700000000031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8.3315999999999946E-2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0.86981200000000047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8.3316999999999197E-2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0.29884700000000031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0.48487599999999986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8.3330289999999998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Your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Your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Your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Your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Your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Your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Your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Your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7.1684642057091201</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RAS | The Hillingdon Hospitals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RAS | The Hillingdon Hospitals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RAS | The Hillingdon Hospitals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The Hillingdon Hospitals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573350120"/>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717119813"/>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Q39. Before you left hospital, were you given any information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211483474"/>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5634019"/>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195351735"/>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Q21. When nurses spoke about your care in front of you, were you included in the conversation?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5951766"/>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48444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6965328"/>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039250444"/>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2964273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47855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61763024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45505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03068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78830395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47984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870448077"/>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64331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0795852"/>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82717009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63963730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9915780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32700734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372835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09902685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7683794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65707337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74740008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46106416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08655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83889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014444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65187277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41538304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81440732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03162849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71474438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44663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75580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6934139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48842089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4216030124"/>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314717451"/>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28415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17917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68749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5599574"/>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09391341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86869203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8944275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65180513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9617010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5972134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86425711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02644084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73920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29344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96111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7158848"/>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32782909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9574290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2140050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5979407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875635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2154166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95752644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30662990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404122633"/>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13287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10403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19694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1214643"/>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44374702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775309206"/>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408359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36455642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060474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88845865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62024968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09570250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93834192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67650442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08407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79922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326427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426399867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91455447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2753976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68944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8804163"/>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86857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248283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34587381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125066173"/>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6613841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13291417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4627150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87784921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14998204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31839837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08831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93608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87225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8477350"/>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416582651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94221871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2393163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91448636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2743985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77225845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92170834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95666650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667398549"/>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78605111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2704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49808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772644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95831782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90660367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73329485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414710208"/>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92045873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17022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45696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4341977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83649304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9211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60228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98727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8306769"/>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24627551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706661760"/>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0612409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98295305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99128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43944824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22896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2796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4341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8760859"/>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407812472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647874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2980845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29406009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343046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02760922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61908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32450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89441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1050102"/>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44816873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942202678"/>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4887332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48097802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920504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68199160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2131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86281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98746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7008985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5110160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42506629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2466185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42013325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0224929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(256)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25561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927986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41199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9136746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803673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360719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(154)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4700372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29666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8375212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9051003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18563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25992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553994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7696679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4223443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6792813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01828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20371809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9878742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042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72942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97142330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0100741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6626157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2445199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96392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6031686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9531963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25100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8262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78468387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830896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2920374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(188)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82893158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59619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66664044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8800669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(129)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061277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33421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5227953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4005480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8856146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(149)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93841931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10363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40286706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53541516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08746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03420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49030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22841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1175137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9676457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42710404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25179651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84512359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5152625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79785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9231184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0268845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0075353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0869035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14038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6548951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6839802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08064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25479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7294219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58845376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8642244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7102329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55425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3611419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4901306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40404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59622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145727852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404304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2435423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(250)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5042315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0532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5491670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4928654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13896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911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9814881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8124159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1602593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9181559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00380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48883730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8303753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89323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86396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524435660"/>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801102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1528070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(224)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543324027"/>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89113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3757854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787406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(252)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35968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46075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60935313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1148897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816201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(252)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61579641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73074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40562320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3090945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89128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6657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327062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2484470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97537154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9869938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6085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42545744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9755946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204457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13422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1689126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2537486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4018923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6046078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67815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7144804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2847644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(247)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79083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63094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7611056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8613286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431689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(115)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61478226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02887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6145400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94943092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(120)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51583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77122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3332311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0071303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0084393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(120)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02511313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72014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2015195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8711043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(254)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05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61794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29684290"/>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1833037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0791459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942282328"/>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22242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0071881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1175356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(106)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44086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04883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11543862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532338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9582851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8278058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71230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3297359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7076849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09105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18000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589908608"/>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8236129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4740037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(196)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787684460"/>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86414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938163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7824906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(207)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67942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05172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0892405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8228454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4013736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4782468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36862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4953291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9674850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29040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38226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268636069"/>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5310251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1843883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(153)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868639494"/>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83350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0012076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53870189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(140)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20071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37786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755693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6032032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2253751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(224)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48790529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0820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2186986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9713003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80031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98844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2189588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9340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57392711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2186036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HILLINGDON HOSPITAL (261)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MOUNT VERNON HOSPITAL SITE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17424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82061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66696158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4130372607"/>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70793714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06652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89875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891649865"/>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74981418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386744520"/>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52231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650567"/>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146386524"/>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15324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87486853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923274466"/>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72471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53339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19207134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14357282"/>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8548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1270100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62103070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659842362"/>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07415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00235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83889737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4223979610"/>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197729885"/>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291361205"/>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33134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5351019"/>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0432505"/>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00455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25575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9580623"/>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09674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509260763"/>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Q8. How clean was the hospital room or ward that you were in?</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04381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681457217"/>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04301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151217677"/>
              </p:ext>
            </p:extLst>
          </p:nvPr>
        </p:nvGraphicFramePr>
        <p:xfrm>
          <a:off x="469068" y="1548000"/>
          <a:ext cx="11253864" cy="140286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Q43. Did hospital staff tell you who to contact if you were worried about your condition or treatment after you left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other patients?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6048747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9132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The Hillingdon Hospitals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4273586786"/>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Disturbance from hospital lighting: patients not being bothered at night by hospital lighting
After the operation or procedure: patients being given an explanation from staff of how their operation or procedure went
Information on discharge: patients being given information about what they should or should not do after leaving hospital
Help with eating: patients being given enough help from staff to eat meals, if needed
Expectations after the operation or procedure: patients being given an explanation from staff, before their operation or procedure, of how they might feel afterwards</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82427450"/>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be admitted: patients feeling that they waited the right amount of time on the waiting list before being admitted to hospital
Contact: patients being given information about who to contact if they were worried about their condition or treatment after leaving hospital
Food outside set meal times: patients being able to get hospital food outside of set meal times, if needed
Keeping in touch: patients getting help from staff to keep in touch with family and friends during their stay in hospital
Including patients: patients feeling included in nurses' conversations about their care</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The Hillingdon Hospitals NHS Foundation Trust who had attended in late 2021. Responses were received from 318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82236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9118334"/>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318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718269692"/>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0315633"/>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939701408"/>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4208540"/>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27%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492377820"/>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612493918"/>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10548057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751470870"/>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177364608"/>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543401122"/>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2%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7853879"/>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454694196"/>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6377295"/>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706482154"/>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253330525"/>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19333</TotalTime>
  <Words>16355</Words>
  <Application>Microsoft Office PowerPoint</Application>
  <PresentationFormat>Widescreen</PresentationFormat>
  <Paragraphs>2331</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The Hillingdon Hospitals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Laura Dale</cp:lastModifiedBy>
  <cp:revision>846</cp:revision>
  <dcterms:created xsi:type="dcterms:W3CDTF">2021-03-04T09:52:26Z</dcterms:created>
  <dcterms:modified xsi:type="dcterms:W3CDTF">2022-09-30T11:39:59Z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